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56" r:id="rId2"/>
  </p:sldIdLst>
  <p:sldSz cx="12192000" cy="16256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2274" y="1872"/>
      </p:cViewPr>
      <p:guideLst>
        <p:guide orient="horz" pos="512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CD8CCC-2245-4F32-822A-8E698615AD9B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757DE1-3E6F-45E8-9547-D912C29AEF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61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757DE1-3E6F-45E8-9547-D912C29AEFFE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50199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660416"/>
            <a:ext cx="10363200" cy="5659496"/>
          </a:xfrm>
        </p:spPr>
        <p:txBody>
          <a:bodyPr anchor="b"/>
          <a:lstStyle>
            <a:lvl1pPr algn="ctr"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8538164"/>
            <a:ext cx="9144000" cy="3924769"/>
          </a:xfrm>
        </p:spPr>
        <p:txBody>
          <a:bodyPr/>
          <a:lstStyle>
            <a:lvl1pPr marL="0" indent="0" algn="ctr">
              <a:buNone/>
              <a:defRPr sz="3200"/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74B7-DE28-4011-91A4-E5D55D56BE0B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D5A2-7FEE-4295-96DB-16A531D7F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20489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74B7-DE28-4011-91A4-E5D55D56BE0B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D5A2-7FEE-4295-96DB-16A531D7F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7840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4052716"/>
            <a:ext cx="10515600" cy="6762043"/>
          </a:xfrm>
        </p:spPr>
        <p:txBody>
          <a:bodyPr anchor="b"/>
          <a:lstStyle>
            <a:lvl1pPr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10878731"/>
            <a:ext cx="10515600" cy="3555999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74B7-DE28-4011-91A4-E5D55D56BE0B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D5A2-7FEE-4295-96DB-16A531D7F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8486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4327407"/>
            <a:ext cx="5181600" cy="103142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4327407"/>
            <a:ext cx="5181600" cy="1031428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74B7-DE28-4011-91A4-E5D55D56BE0B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D5A2-7FEE-4295-96DB-16A531D7F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4631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865485"/>
            <a:ext cx="10515600" cy="31420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3984979"/>
            <a:ext cx="5157787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5937956"/>
            <a:ext cx="5157787" cy="87338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3984979"/>
            <a:ext cx="5183188" cy="1952977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5937956"/>
            <a:ext cx="5183188" cy="87338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74B7-DE28-4011-91A4-E5D55D56BE0B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D5A2-7FEE-4295-96DB-16A531D7F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3080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74B7-DE28-4011-91A4-E5D55D56BE0B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D5A2-7FEE-4295-96DB-16A531D7F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2888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74B7-DE28-4011-91A4-E5D55D56BE0B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D5A2-7FEE-4295-96DB-16A531D7F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7131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2340567"/>
            <a:ext cx="6172200" cy="11552296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74B7-DE28-4011-91A4-E5D55D56BE0B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D5A2-7FEE-4295-96DB-16A531D7F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525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1083733"/>
            <a:ext cx="3932237" cy="3793067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2340567"/>
            <a:ext cx="6172200" cy="11552296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76800"/>
            <a:ext cx="3932237" cy="9034875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74B7-DE28-4011-91A4-E5D55D56BE0B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D5A2-7FEE-4295-96DB-16A531D7F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60766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74B7-DE28-4011-91A4-E5D55D56BE0B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D5A2-7FEE-4295-96DB-16A531D7F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446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865481"/>
            <a:ext cx="2628900" cy="1377620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865481"/>
            <a:ext cx="7734300" cy="1377620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0974B7-DE28-4011-91A4-E5D55D56BE0B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3D5A2-7FEE-4295-96DB-16A531D7F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9814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865485"/>
            <a:ext cx="10515600" cy="31420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4327407"/>
            <a:ext cx="10515600" cy="103142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0974B7-DE28-4011-91A4-E5D55D56BE0B}" type="datetimeFigureOut">
              <a:rPr lang="ru-RU" smtClean="0"/>
              <a:t>05.08.2022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15066908"/>
            <a:ext cx="41148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15066908"/>
            <a:ext cx="2743200" cy="8654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3D5A2-7FEE-4295-96DB-16A531D7F7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1662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219170" rtl="0" eaLnBrk="1" latinLnBrk="0" hangingPunct="1">
        <a:lnSpc>
          <a:spcPct val="90000"/>
        </a:lnSpc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04792" indent="-304792" algn="l" defTabSz="1219170" rtl="0" eaLnBrk="1" latinLnBrk="0" hangingPunct="1">
        <a:lnSpc>
          <a:spcPct val="90000"/>
        </a:lnSpc>
        <a:spcBef>
          <a:spcPts val="1333"/>
        </a:spcBef>
        <a:buFont typeface="Arial" panose="020B0604020202020204" pitchFamily="34" charset="0"/>
        <a:buChar char="•"/>
        <a:defRPr sz="3733" kern="1200">
          <a:solidFill>
            <a:schemeClr val="tx1"/>
          </a:solidFill>
          <a:latin typeface="+mn-lt"/>
          <a:ea typeface="+mn-ea"/>
          <a:cs typeface="+mn-cs"/>
        </a:defRPr>
      </a:lvl1pPr>
      <a:lvl2pPr marL="91437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lnSpc>
          <a:spcPct val="90000"/>
        </a:lnSpc>
        <a:spcBef>
          <a:spcPts val="667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4" name="Picture 10" descr="Создать мем &quot;опасность иконка, знаки, восклицательный знак арт&quot; - Картинки  - Meme-arsenal.co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01" y="14334184"/>
            <a:ext cx="1496766" cy="1474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 descr="C:\Users\Blohina_LV\Desktop\памятка\Россети.pn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57" y="-68822"/>
            <a:ext cx="2384883" cy="138955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Blohina_LV\Desktop\памятка\РС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2720" y="200481"/>
            <a:ext cx="2214104" cy="87357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Blohina_LV\Desktop\памятка\1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777" y="2093914"/>
            <a:ext cx="4522336" cy="2586944"/>
          </a:xfrm>
          <a:prstGeom prst="rect">
            <a:avLst/>
          </a:prstGeom>
          <a:noFill/>
          <a:ln>
            <a:noFill/>
          </a:ln>
        </p:spPr>
      </p:pic>
      <p:sp>
        <p:nvSpPr>
          <p:cNvPr id="9" name="Прямоугольник 8"/>
          <p:cNvSpPr/>
          <p:nvPr/>
        </p:nvSpPr>
        <p:spPr>
          <a:xfrm>
            <a:off x="1060760" y="284460"/>
            <a:ext cx="10131300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40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ПАМЯТКА </a:t>
            </a:r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по электробезопасности </a:t>
            </a:r>
          </a:p>
          <a:p>
            <a:pPr algn="ctr"/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(для строительных, сельскохозяйственных предприятий) </a:t>
            </a:r>
            <a:endParaRPr lang="ru-RU" sz="28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143500" y="1856245"/>
            <a:ext cx="6851423" cy="10552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>
              <a:lnSpc>
                <a:spcPts val="2500"/>
              </a:lnSpc>
            </a:pPr>
            <a:r>
              <a:rPr lang="ru-RU" sz="24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Ежегодно в охранных зонах ВЛ происходят несчастные случаи по личной неосторожности самих пострадавших </a:t>
            </a:r>
            <a:endParaRPr lang="ru-RU" sz="2400" b="1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308600" y="4335593"/>
            <a:ext cx="651459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Ущерб</a:t>
            </a:r>
            <a:r>
              <a:rPr lang="ru-RU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составил около 3,5 </a:t>
            </a:r>
            <a:r>
              <a:rPr lang="ru-RU" sz="2800" dirty="0" err="1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млн.руб</a:t>
            </a:r>
            <a:r>
              <a:rPr lang="ru-RU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.</a:t>
            </a:r>
            <a:endParaRPr lang="ru-RU" sz="28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76092" y="3050677"/>
            <a:ext cx="6680731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28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Обесточенные потребители:  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более 15 тыс. человек</a:t>
            </a:r>
          </a:p>
          <a:p>
            <a:pPr marL="457200" indent="-457200" algn="just">
              <a:buFont typeface="Wingdings" panose="05000000000000000000" pitchFamily="2" charset="2"/>
              <a:buChar char="Ø"/>
            </a:pPr>
            <a:r>
              <a:rPr lang="ru-RU" sz="28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70 социально-значимых объектов</a:t>
            </a:r>
            <a:endParaRPr lang="ru-RU" sz="28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6" name="Рисунок 15" descr="C:\Users\Blohina_LV\Desktop\памятка\Ohrannyje_zony_LEP_2.jp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681" y="5411633"/>
            <a:ext cx="5853331" cy="230271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Прямоугольник 16"/>
          <p:cNvSpPr/>
          <p:nvPr/>
        </p:nvSpPr>
        <p:spPr>
          <a:xfrm>
            <a:off x="421091" y="5031996"/>
            <a:ext cx="6094915" cy="292387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Внимание! </a:t>
            </a:r>
            <a:r>
              <a:rPr lang="ru-RU" sz="3200" b="1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ЗАПРЕЩАЕТСЯ</a:t>
            </a:r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В </a:t>
            </a:r>
            <a:r>
              <a:rPr lang="ru-RU" sz="28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ОХРАННОЙ ЗОНЕ ВЛ</a:t>
            </a:r>
            <a:r>
              <a:rPr lang="ru-RU" sz="32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: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24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размещать предметы (материалы)</a:t>
            </a:r>
            <a:endParaRPr lang="ru-RU" sz="2400" b="0" cap="none" spc="0" dirty="0" smtClean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24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разводить костры </a:t>
            </a:r>
            <a:endParaRPr lang="ru-RU" sz="2400" dirty="0" smtClean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24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</a:t>
            </a:r>
            <a:r>
              <a:rPr lang="ru-RU" sz="2400" b="0" cap="none" spc="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роизводить работы</a:t>
            </a:r>
          </a:p>
          <a:p>
            <a:pPr marL="571500" indent="-571500">
              <a:buFont typeface="Wingdings" panose="05000000000000000000" pitchFamily="2" charset="2"/>
              <a:buChar char="§"/>
            </a:pPr>
            <a:r>
              <a:rPr lang="ru-RU" sz="24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проводить мероприятия с массовым скоплением людей</a:t>
            </a:r>
            <a:endParaRPr lang="ru-RU" sz="2400" b="0" cap="none" spc="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20005" y="8229269"/>
            <a:ext cx="11371943" cy="830997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 fontAlgn="base"/>
            <a:r>
              <a:rPr lang="ru-RU" sz="2400" b="1" dirty="0">
                <a:solidFill>
                  <a:srgbClr val="FF0000"/>
                </a:solidFill>
              </a:rPr>
              <a:t>В пределах охранных зон без письменного решения о согласовании 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pPr algn="ctr" fontAlgn="base"/>
            <a:r>
              <a:rPr lang="ru-RU" sz="2400" b="1" dirty="0">
                <a:solidFill>
                  <a:srgbClr val="FF0000"/>
                </a:solidFill>
              </a:rPr>
              <a:t>с</a:t>
            </a:r>
            <a:r>
              <a:rPr lang="ru-RU" sz="2400" b="1" dirty="0" smtClean="0">
                <a:solidFill>
                  <a:srgbClr val="FF0000"/>
                </a:solidFill>
              </a:rPr>
              <a:t> сетевыми организациями </a:t>
            </a:r>
            <a:r>
              <a:rPr lang="ru-RU" sz="2400" b="1" u="sng" dirty="0" smtClean="0">
                <a:solidFill>
                  <a:srgbClr val="FF0000"/>
                </a:solidFill>
              </a:rPr>
              <a:t>ЗАПРЕЩАЕТСЯ</a:t>
            </a:r>
            <a:r>
              <a:rPr lang="ru-RU" sz="2400" b="1" dirty="0" smtClean="0">
                <a:solidFill>
                  <a:srgbClr val="FF0000"/>
                </a:solidFill>
              </a:rPr>
              <a:t>:</a:t>
            </a:r>
            <a:endParaRPr lang="ru-RU" sz="24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20004" y="12987663"/>
            <a:ext cx="11371943" cy="830997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</a:ln>
        </p:spPr>
        <p:txBody>
          <a:bodyPr wrap="square" lIns="91440" tIns="45720" rIns="91440" bIns="45720">
            <a:spAutoFit/>
          </a:bodyPr>
          <a:lstStyle/>
          <a:p>
            <a:pPr algn="ctr" fontAlgn="base"/>
            <a:r>
              <a:rPr lang="ru-RU" sz="2400" b="1" dirty="0" smtClean="0">
                <a:solidFill>
                  <a:srgbClr val="FF0000"/>
                </a:solidFill>
              </a:rPr>
              <a:t>Оборванный провод ВЛ прикоснулся к корпусу транспортного средства, сельскохозяйственной технике, оборудованию! </a:t>
            </a:r>
            <a:r>
              <a:rPr lang="ru-RU" sz="2400" b="1" u="sng" dirty="0" smtClean="0">
                <a:solidFill>
                  <a:srgbClr val="FF0000"/>
                </a:solidFill>
              </a:rPr>
              <a:t>ЧТО ДЕЛАТЬ: </a:t>
            </a:r>
            <a:endParaRPr lang="ru-RU" sz="2400" b="1" u="sng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21236" y="9254549"/>
            <a:ext cx="11370713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ru-RU" sz="28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Проезд машин и механизмов</a:t>
            </a:r>
            <a:r>
              <a:rPr lang="ru-RU" sz="28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, имеющих </a:t>
            </a:r>
            <a:r>
              <a:rPr lang="ru-RU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высоту (с </a:t>
            </a:r>
            <a:r>
              <a:rPr lang="ru-RU" sz="28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грузом или без </a:t>
            </a:r>
            <a:r>
              <a:rPr lang="ru-RU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груза) </a:t>
            </a:r>
            <a:r>
              <a:rPr lang="ru-RU" sz="28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от поверхности дороги более 4,5 </a:t>
            </a:r>
            <a:r>
              <a:rPr lang="ru-RU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метра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ru-RU" sz="28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Проведение земляных работ</a:t>
            </a:r>
            <a:r>
              <a:rPr lang="ru-RU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8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 глубине более 0,3 метра, </a:t>
            </a:r>
            <a:r>
              <a:rPr lang="ru-RU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планировку грунта</a:t>
            </a:r>
            <a:endParaRPr lang="ru-RU" sz="2800" dirty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ru-RU" sz="28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Полив сельскохозяйственных культур </a:t>
            </a:r>
            <a:r>
              <a:rPr lang="ru-RU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(если </a:t>
            </a:r>
            <a:r>
              <a:rPr lang="ru-RU" sz="28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высота струи воды может составить свыше 3 </a:t>
            </a:r>
            <a:r>
              <a:rPr lang="ru-RU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метров)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ru-RU" sz="28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Проведение сельскохозяйственных работ</a:t>
            </a:r>
            <a:r>
              <a:rPr lang="ru-RU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8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 </a:t>
            </a:r>
            <a:r>
              <a:rPr lang="ru-RU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применением техники </a:t>
            </a:r>
            <a:r>
              <a:rPr lang="ru-RU" sz="28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 оборудования высотой более 4 </a:t>
            </a:r>
            <a:r>
              <a:rPr lang="ru-RU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метров</a:t>
            </a:r>
            <a:endParaRPr lang="ru-RU" sz="2800" b="0" cap="none" spc="0" dirty="0" smtClean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2206171" y="13912131"/>
            <a:ext cx="958577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ru-RU" sz="28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Прекратить</a:t>
            </a:r>
            <a:r>
              <a:rPr lang="ru-RU" sz="28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8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движение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ru-RU" sz="28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Исключить прикосновение </a:t>
            </a:r>
            <a:r>
              <a:rPr lang="ru-RU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людей к </a:t>
            </a:r>
            <a:r>
              <a:rPr lang="ru-RU" sz="28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корпусу </a:t>
            </a:r>
            <a:endParaRPr lang="ru-RU" sz="2800" dirty="0" smtClean="0">
              <a:ln w="0"/>
              <a:solidFill>
                <a:schemeClr val="accent1">
                  <a:lumMod val="75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ru-RU" sz="2800" b="1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Сообщить</a:t>
            </a:r>
            <a:r>
              <a:rPr lang="ru-RU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8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 происшествии диспетчеру </a:t>
            </a:r>
            <a:r>
              <a:rPr lang="ru-RU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сетевой организации</a:t>
            </a:r>
          </a:p>
          <a:p>
            <a:pPr marL="571500" indent="-571500" algn="just">
              <a:buFont typeface="Wingdings" panose="05000000000000000000" pitchFamily="2" charset="2"/>
              <a:buChar char="§"/>
            </a:pPr>
            <a:r>
              <a:rPr lang="ru-RU" sz="2800" b="1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Не покидать</a:t>
            </a:r>
            <a:r>
              <a:rPr lang="ru-RU" sz="28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r>
              <a:rPr lang="ru-RU" sz="2800" dirty="0" smtClean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технику до </a:t>
            </a:r>
            <a:r>
              <a:rPr lang="ru-RU" sz="2800" dirty="0">
                <a:ln w="0"/>
                <a:solidFill>
                  <a:schemeClr val="accent1">
                    <a:lumMod val="75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отключения электроустановки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5248022" y="4906732"/>
            <a:ext cx="6543924" cy="0"/>
          </a:xfrm>
          <a:prstGeom prst="line">
            <a:avLst/>
          </a:prstGeom>
          <a:ln w="3492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5250403" y="2962804"/>
            <a:ext cx="4619311" cy="0"/>
          </a:xfrm>
          <a:prstGeom prst="line">
            <a:avLst/>
          </a:prstGeom>
          <a:ln w="34925">
            <a:solidFill>
              <a:schemeClr val="accent1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8" name="Picture 14" descr="Красный значок молнии в форме круга, силе, прочности, символе выигрыша на  белой предпосылке Иллюстрация вектора - иллюстрации насчитывающей логотип,  конспектов: 11013034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81693" y="2545777"/>
            <a:ext cx="1511993" cy="15119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5863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4014</TotalTime>
  <Words>171</Words>
  <Application>Microsoft Office PowerPoint</Application>
  <PresentationFormat>Произвольный</PresentationFormat>
  <Paragraphs>24</Paragraphs>
  <Slides>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Company>ПАО "МРСК Сибири"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Копылов Степан Владимирович</dc:creator>
  <cp:lastModifiedBy>Суртаева Светлана Владимировна</cp:lastModifiedBy>
  <cp:revision>21</cp:revision>
  <dcterms:created xsi:type="dcterms:W3CDTF">2022-06-23T08:04:27Z</dcterms:created>
  <dcterms:modified xsi:type="dcterms:W3CDTF">2022-08-08T01:06:43Z</dcterms:modified>
</cp:coreProperties>
</file>